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7"/>
  </p:notesMasterIdLst>
  <p:sldIdLst>
    <p:sldId id="256" r:id="rId2"/>
    <p:sldId id="288" r:id="rId3"/>
    <p:sldId id="296" r:id="rId4"/>
    <p:sldId id="277" r:id="rId5"/>
    <p:sldId id="289" r:id="rId6"/>
    <p:sldId id="290" r:id="rId7"/>
    <p:sldId id="293" r:id="rId8"/>
    <p:sldId id="278" r:id="rId9"/>
    <p:sldId id="276" r:id="rId10"/>
    <p:sldId id="284" r:id="rId11"/>
    <p:sldId id="280" r:id="rId12"/>
    <p:sldId id="294" r:id="rId13"/>
    <p:sldId id="287" r:id="rId14"/>
    <p:sldId id="282" r:id="rId15"/>
    <p:sldId id="29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1260A6-F8E3-4882-876F-DA29EED07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371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1AE75E-E730-4E0F-B201-6102DC16330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6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1622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193CE-FBA9-4263-B270-AE0D38075CE6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6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471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079569-450D-4463-94B6-7AD95226C65A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4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079569-450D-4463-94B6-7AD95226C65A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1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079569-450D-4463-94B6-7AD95226C65A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5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4645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F3E84-6457-4B49-8688-FB72AB18BF44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59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22489F7-2E56-4F33-BD72-78267DB57296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0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01BFF3-0463-48A0-92B9-9EDBFC24E58C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2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8672E0E-C4F0-419A-9E4A-9567854BC16C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3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96CF2-E7B9-4F4A-82B1-733E99290A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28FB5-F17A-42EF-A989-09CD1E08F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9499" y="5122606"/>
            <a:ext cx="2654806" cy="1237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6BC41-4DB6-4D89-A3F7-B3CC4F447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770" y="234528"/>
            <a:ext cx="1922092" cy="15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6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B352C5-82F4-4041-B2BA-CB2384740BD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65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B23AE5-B5CE-4387-99B0-78D9073C5E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94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F43D-4948-44EF-BB1C-98C6A0154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59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3439"/>
            <a:ext cx="7886700" cy="8069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5545"/>
            <a:ext cx="7886700" cy="47114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1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59E461-7DCD-451F-BFD7-17368B14B7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5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34851B-3F44-48D6-9ECD-1770A085DC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2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2C2F11-7227-430A-B09C-D34169D772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28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C66A59-4E34-4B99-A237-4BC7C96322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80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D07647-69B0-4E76-B91B-1429354BEA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14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4867D9-6863-4D81-AE24-695D862B70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78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06AF7C-792E-4808-AC8B-1FFD3DB145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69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C1CB2D-89F4-4135-AA36-1B306CE54800}"/>
              </a:ext>
            </a:extLst>
          </p:cNvPr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008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CE375-3BA4-4E85-B307-51B5A581F5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6801" y="5658324"/>
            <a:ext cx="1255824" cy="98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4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23876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</a:rPr>
              <a:t>Slide Deck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9: </a:t>
            </a:r>
            <a:br>
              <a:rPr lang="en-US" altLang="en-US" sz="3600" b="1" dirty="0" smtClean="0">
                <a:solidFill>
                  <a:schemeClr val="bg1"/>
                </a:solidFill>
              </a:rPr>
            </a:br>
            <a:r>
              <a:rPr lang="en-US" altLang="en-US" sz="3600" b="1" dirty="0">
                <a:solidFill>
                  <a:schemeClr val="bg1"/>
                </a:solidFill>
              </a:rPr>
              <a:t>Analyzing Election Results</a:t>
            </a:r>
            <a:endParaRPr lang="en-US" altLang="en-US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Selecting the Cabinet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CA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cabinet</a:t>
            </a:r>
            <a:r>
              <a:rPr lang="en-CA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(also known as the </a:t>
            </a:r>
            <a:r>
              <a:rPr lang="en-CA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government caucus</a:t>
            </a:r>
            <a:r>
              <a:rPr lang="en-CA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is made up of the ministers of government departments.</a:t>
            </a:r>
          </a:p>
          <a:p>
            <a:pPr eaLnBrk="1" hangingPunct="1"/>
            <a:r>
              <a:rPr lang="en-CA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the election, the premier selects </a:t>
            </a:r>
            <a:r>
              <a:rPr lang="en-CA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cabinet ministers </a:t>
            </a:r>
            <a:r>
              <a:rPr lang="en-CA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the governing party’s elected MLAs.</a:t>
            </a:r>
          </a:p>
          <a:p>
            <a:pPr eaLnBrk="1" hangingPunct="1"/>
            <a:r>
              <a:rPr lang="en-CA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Cabinet ministers introduce and debate bills. They also administer specific government departments and formulate government policy, and advise the premier in their area of expertise as a department leader.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-19048" b="19048"/>
          <a:stretch/>
        </p:blipFill>
        <p:spPr>
          <a:xfrm>
            <a:off x="2209800" y="4244975"/>
            <a:ext cx="3810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The Official Opposition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92275"/>
            <a:ext cx="8229600" cy="4525963"/>
          </a:xfrm>
        </p:spPr>
        <p:txBody>
          <a:bodyPr/>
          <a:lstStyle/>
          <a:p>
            <a:pPr eaLnBrk="1" hangingPunct="1"/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political party that receives the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second-highest number of seats 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usually takes on the role of the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official opposition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eaLnBrk="1" hangingPunct="1"/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 is their responsibility to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hold the government accountable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to question its actions.</a:t>
            </a:r>
          </a:p>
          <a:p>
            <a:pPr eaLnBrk="1" hangingPunct="1"/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official opposition organizes a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shadow cabinet 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act as expert critics on the portfolios or government departments managed by each cabinet minister.</a:t>
            </a:r>
            <a:endParaRPr lang="en-US" alt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628650" y="1465545"/>
            <a:ext cx="7886700" cy="3868455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endParaRPr lang="en-CA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  <a:defRPr/>
            </a:pPr>
            <a:endParaRPr lang="en-CA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en-CA" sz="3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party will form the official opposition?</a:t>
            </a:r>
          </a:p>
          <a:p>
            <a:pPr algn="ctr">
              <a:buNone/>
              <a:defRPr/>
            </a:pPr>
            <a:endParaRPr lang="en-CA" sz="3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en-CA" sz="3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can an opposition MLA do to be effective in holding the government accountable?</a:t>
            </a:r>
          </a:p>
        </p:txBody>
      </p:sp>
    </p:spTree>
    <p:extLst>
      <p:ext uri="{BB962C8B-B14F-4D97-AF65-F5344CB8AC3E}">
        <p14:creationId xmlns:p14="http://schemas.microsoft.com/office/powerpoint/2010/main" val="147669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Passing Legislation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order to pass any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legislation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(laws) or budgets, the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bills must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support from more than half of the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members of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Legislative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Assembly.</a:t>
            </a:r>
          </a:p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governing party has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minority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government, they will need to gain the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of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opposition parties or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independent candidates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order to pass any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legislation.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953000"/>
            <a:ext cx="51435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8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The Throne Speech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455613" y="1387475"/>
            <a:ext cx="8229600" cy="4525963"/>
          </a:xfrm>
        </p:spPr>
        <p:txBody>
          <a:bodyPr/>
          <a:lstStyle/>
          <a:p>
            <a:pPr eaLnBrk="1" hangingPunct="1"/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speech from the throne 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(also known as the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throne speech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outlines the government’s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plans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initiatives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eaLnBrk="1" hangingPunct="1"/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speech is delivered by the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lieutenant governor 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the beginning of each new session of the legislative assembly.</a:t>
            </a:r>
            <a:endParaRPr lang="en-US" alt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038600"/>
            <a:ext cx="3429000" cy="22494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a typeface="ＭＳ Ｐゴシック" pitchFamily="34" charset="-128"/>
              </a:rPr>
              <a:t>Debrief</a:t>
            </a:r>
            <a:endParaRPr lang="en-CA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endParaRPr lang="en-CA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eaLnBrk="1" hangingPunct="1"/>
            <a:r>
              <a:rPr lang="en-CA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was your reaction to the election results?</a:t>
            </a:r>
          </a:p>
          <a:p>
            <a:pPr lvl="0" eaLnBrk="1" hangingPunct="1"/>
            <a:endParaRPr lang="en-CA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eaLnBrk="1" hangingPunct="1"/>
            <a:r>
              <a:rPr lang="en-CA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you think that the priorities of the new B.C. government will be? </a:t>
            </a:r>
          </a:p>
          <a:p>
            <a:pPr lvl="0" eaLnBrk="1" hangingPunct="1"/>
            <a:endParaRPr lang="en-CA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eaLnBrk="1" hangingPunct="1"/>
            <a:r>
              <a:rPr lang="en-CA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what ways can you 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remain involved </a:t>
            </a:r>
            <a:r>
              <a:rPr lang="en-CA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politics between elections? </a:t>
            </a:r>
          </a:p>
          <a:p>
            <a:pPr marL="0" indent="0">
              <a:buNone/>
              <a:defRPr/>
            </a:pPr>
            <a:endParaRPr lang="en-CA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6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CA" sz="3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Why is it important to review the results of the provincial election and Student Vote?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2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outcome of the election impacts the future direction of the province and the government. 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6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Election Results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the close of voting on 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Voting Day, 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election 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officials count 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ballots for their voting place and share 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them with 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Elections BC, who shares the </a:t>
            </a:r>
            <a:r>
              <a:rPr lang="en-US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publicly.</a:t>
            </a:r>
          </a:p>
          <a:p>
            <a:pPr eaLnBrk="1" hangingPunct="1"/>
            <a:endParaRPr lang="en-US" alt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 are 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released on an ongoing basis throughout 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election night 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sometimes the following 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day.</a:t>
            </a:r>
            <a:endParaRPr lang="en-CA" alt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Seat Count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Seat count </a:t>
            </a:r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the term used to reflect the number </a:t>
            </a:r>
            <a:r>
              <a:rPr lang="en-US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representatives </a:t>
            </a:r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 each party will have in the </a:t>
            </a:r>
            <a:r>
              <a:rPr lang="en-US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legislature.</a:t>
            </a:r>
            <a:endParaRPr lang="en-US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represents the number of local electoral district </a:t>
            </a:r>
            <a:r>
              <a:rPr lang="en-US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races won </a:t>
            </a:r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each </a:t>
            </a:r>
            <a:r>
              <a:rPr lang="en-US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party.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87 seats contested in this </a:t>
            </a:r>
            <a:r>
              <a:rPr lang="en-US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election are awarded </a:t>
            </a:r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the candidate in each of the </a:t>
            </a:r>
            <a:r>
              <a:rPr lang="en-US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electoral districts </a:t>
            </a:r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who receives the greatest number of </a:t>
            </a:r>
            <a:r>
              <a:rPr lang="en-US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votes.</a:t>
            </a:r>
            <a:endParaRPr lang="en-CA" alt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495800"/>
            <a:ext cx="3810000" cy="22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3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373439"/>
            <a:ext cx="8210550" cy="80696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How does a party form government?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political party with the highest </a:t>
            </a:r>
            <a:r>
              <a:rPr lang="en-CA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seat count </a:t>
            </a:r>
            <a:r>
              <a:rPr lang="en-CA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(the party that wins the most seats) usually </a:t>
            </a:r>
            <a:r>
              <a:rPr lang="en-CA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forms government </a:t>
            </a:r>
            <a:r>
              <a:rPr lang="en-CA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 becomes the </a:t>
            </a:r>
            <a:r>
              <a:rPr lang="en-CA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governing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party.</a:t>
            </a:r>
            <a:endParaRPr lang="en-CA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party that receives the most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total votes 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said to have won the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popular vote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lvl="1" eaLnBrk="1" hangingPunct="1"/>
            <a:r>
              <a:rPr lang="en-CA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While this is a reflection of support across a jurisdiction, it has no impact on how seats are assigned.</a:t>
            </a:r>
          </a:p>
          <a:p>
            <a:pPr eaLnBrk="1" hangingPunct="1"/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leader of the governing party becomes the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premier.</a:t>
            </a:r>
            <a:endParaRPr lang="en-CA" alt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endParaRPr lang="en-CA" alt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7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endParaRPr lang="en-CA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  <a:defRPr/>
            </a:pPr>
            <a:endParaRPr lang="en-CA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en-CA" sz="3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Will </a:t>
            </a:r>
            <a:r>
              <a:rPr lang="en-CA" sz="3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results of the election result in a minority or majority government</a:t>
            </a:r>
            <a:r>
              <a:rPr lang="en-CA" sz="3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algn="ctr">
              <a:buNone/>
              <a:defRPr/>
            </a:pPr>
            <a:r>
              <a:rPr lang="en-CA" sz="3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do you know? </a:t>
            </a:r>
            <a:endParaRPr lang="en-CA" sz="3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7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Majority vs. Minority Governments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minority government 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a government in which the governing party has the most seats compared to any other party, but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fewer than half 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total number of seats.</a:t>
            </a:r>
          </a:p>
          <a:p>
            <a:pPr eaLnBrk="1" hangingPunct="1"/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majority government 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a government in which the governing party has an absolute majority of the seats (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than half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eaLnBrk="1" hangingPunct="1"/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British Columbia, a political party must win 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44 seats or more</a:t>
            </a:r>
            <a:r>
              <a:rPr lang="en-CA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win a majority government.</a:t>
            </a:r>
            <a:endParaRPr lang="en-US" alt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Review the results of the provincial election: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Which party won the most seats?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Which party won the popular vote?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Who was elected MLA for your electoral district?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Review the results of the Student Vote: 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Which party won the most seats?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Who was elected in your electoral district?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Who was elected by your school?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C2020_SlideDeck_English (1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2020_SlideDeck_English (1)" id="{A527243D-1CEC-41FC-9061-5CC9EC489C6D}" vid="{3EE10159-4912-48E9-BDD7-8BC3947525B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699</Words>
  <Application>Microsoft Office PowerPoint</Application>
  <PresentationFormat>On-screen Show (4:3)</PresentationFormat>
  <Paragraphs>73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BC2020_SlideDeck_English (1)</vt:lpstr>
      <vt:lpstr>Slide Deck 9:  Analyzing Election Results</vt:lpstr>
      <vt:lpstr>PowerPoint Presentation</vt:lpstr>
      <vt:lpstr>PowerPoint Presentation</vt:lpstr>
      <vt:lpstr>Election Results</vt:lpstr>
      <vt:lpstr>Seat Count</vt:lpstr>
      <vt:lpstr>How does a party form government?</vt:lpstr>
      <vt:lpstr>PowerPoint Presentation</vt:lpstr>
      <vt:lpstr>Majority vs. Minority Governments</vt:lpstr>
      <vt:lpstr>PowerPoint Presentation</vt:lpstr>
      <vt:lpstr>Selecting the Cabinet</vt:lpstr>
      <vt:lpstr>The Official Opposition</vt:lpstr>
      <vt:lpstr>PowerPoint Presentation</vt:lpstr>
      <vt:lpstr>Passing Legislation</vt:lpstr>
      <vt:lpstr>The Throne Speech</vt:lpstr>
      <vt:lpstr>Debrief</vt:lpstr>
    </vt:vector>
  </TitlesOfParts>
  <Company>DESYSTEMS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SYSTEMS</dc:creator>
  <cp:lastModifiedBy>Dan Allan</cp:lastModifiedBy>
  <cp:revision>123</cp:revision>
  <dcterms:created xsi:type="dcterms:W3CDTF">2013-04-10T19:19:19Z</dcterms:created>
  <dcterms:modified xsi:type="dcterms:W3CDTF">2020-10-06T14:16:52Z</dcterms:modified>
</cp:coreProperties>
</file>