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35"/>
    <p:restoredTop sz="92954"/>
  </p:normalViewPr>
  <p:slideViewPr>
    <p:cSldViewPr snapToGrid="0" snapToObjects="1">
      <p:cViewPr>
        <p:scale>
          <a:sx n="136" d="100"/>
          <a:sy n="136" d="100"/>
        </p:scale>
        <p:origin x="144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27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4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08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9/20/16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30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15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9/20/16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45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04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33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394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78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9/20/16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341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52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Federal Government of Canada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Social Studies 10</a:t>
            </a:r>
          </a:p>
          <a:p>
            <a:r>
              <a:rPr lang="en-US" dirty="0" smtClean="0"/>
              <a:t>Prince of Wales Secondary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Judicial Branch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judicial branch is a series of independent courts that interpret the laws passed by the other two </a:t>
            </a:r>
            <a:r>
              <a:rPr lang="en-US" dirty="0" smtClean="0"/>
              <a:t>branches.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17420" y="2017713"/>
            <a:ext cx="4037184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07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Cabinet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Cabinet </a:t>
            </a:r>
            <a:r>
              <a:rPr lang="en-US" b="1" dirty="0" smtClean="0">
                <a:sym typeface="Wingdings" charset="2"/>
              </a:rPr>
              <a:t></a:t>
            </a:r>
            <a:r>
              <a:rPr lang="en-US" b="1" dirty="0">
                <a:sym typeface="Wingdings" charset="2"/>
              </a:rPr>
              <a:t> </a:t>
            </a:r>
            <a:r>
              <a:rPr lang="en-US" dirty="0" smtClean="0"/>
              <a:t>made </a:t>
            </a:r>
            <a:r>
              <a:rPr lang="en-US" dirty="0"/>
              <a:t>up of 30 members called </a:t>
            </a:r>
            <a:r>
              <a:rPr lang="en-US" b="1" i="1" dirty="0"/>
              <a:t>Cabinet Ministers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Are selected by the PM from MP’s from the party winning the election</a:t>
            </a:r>
          </a:p>
          <a:p>
            <a:pPr lvl="0"/>
            <a:r>
              <a:rPr lang="en-US" dirty="0"/>
              <a:t>Each province must be represented by at least 1 minister</a:t>
            </a:r>
          </a:p>
          <a:p>
            <a:pPr lvl="0"/>
            <a:r>
              <a:rPr lang="en-US" dirty="0"/>
              <a:t>They have no set “term”, and remain until House of Commons term expires or government is defeated</a:t>
            </a:r>
          </a:p>
          <a:p>
            <a:pPr lvl="0"/>
            <a:r>
              <a:rPr lang="en-US" dirty="0"/>
              <a:t>Responsible for initiating new laws and administering gov’t policy</a:t>
            </a:r>
          </a:p>
          <a:p>
            <a:pPr lvl="0"/>
            <a:r>
              <a:rPr lang="en-US" dirty="0"/>
              <a:t>Each minister is responsible for administering one department of government (finance, defense, transportation,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153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Function of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Government serves several functions:</a:t>
            </a:r>
          </a:p>
          <a:p>
            <a:pPr lvl="1"/>
            <a:r>
              <a:rPr lang="en-US" dirty="0"/>
              <a:t>A system of rules that maintains order in society through law and </a:t>
            </a:r>
            <a:r>
              <a:rPr lang="en-US" dirty="0" smtClean="0"/>
              <a:t>police</a:t>
            </a:r>
          </a:p>
          <a:p>
            <a:pPr lvl="1"/>
            <a:r>
              <a:rPr lang="en-US" dirty="0" smtClean="0"/>
              <a:t>Provides </a:t>
            </a:r>
            <a:r>
              <a:rPr lang="en-US" dirty="0"/>
              <a:t>services (health care, education, welfare, EI, pensions </a:t>
            </a:r>
            <a:r>
              <a:rPr lang="en-US" dirty="0" smtClean="0"/>
              <a:t>plans)</a:t>
            </a:r>
          </a:p>
          <a:p>
            <a:pPr lvl="1"/>
            <a:r>
              <a:rPr lang="en-US" dirty="0" smtClean="0"/>
              <a:t>Maintains </a:t>
            </a:r>
            <a:r>
              <a:rPr lang="en-US" dirty="0"/>
              <a:t>rights and freedoms (speech, religion, education)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66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Governor General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6631662" cy="3448595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Head </a:t>
            </a:r>
            <a:r>
              <a:rPr lang="en-US" b="1" dirty="0"/>
              <a:t>of </a:t>
            </a:r>
            <a:r>
              <a:rPr lang="en-US" b="1" dirty="0" smtClean="0"/>
              <a:t>State</a:t>
            </a:r>
            <a:r>
              <a:rPr lang="en-US" b="1" dirty="0"/>
              <a:t> </a:t>
            </a:r>
            <a:r>
              <a:rPr lang="en-US" b="1" dirty="0" smtClean="0">
                <a:sym typeface="Wingdings"/>
              </a:rPr>
              <a:t> </a:t>
            </a:r>
            <a:r>
              <a:rPr lang="en-US" dirty="0" smtClean="0"/>
              <a:t>chosen </a:t>
            </a:r>
            <a:r>
              <a:rPr lang="en-US" dirty="0"/>
              <a:t>by the PM and appointed by the Queen</a:t>
            </a:r>
          </a:p>
          <a:p>
            <a:pPr lvl="0"/>
            <a:r>
              <a:rPr lang="en-US" dirty="0" smtClean="0"/>
              <a:t>“Governs</a:t>
            </a:r>
            <a:r>
              <a:rPr lang="en-US" dirty="0"/>
              <a:t>” for a term of about 5 years</a:t>
            </a:r>
          </a:p>
          <a:p>
            <a:pPr lvl="0"/>
            <a:r>
              <a:rPr lang="en-US" dirty="0"/>
              <a:t>Acts almost entirely on the advice of cabinet ministers</a:t>
            </a:r>
          </a:p>
          <a:p>
            <a:pPr lvl="0"/>
            <a:r>
              <a:rPr lang="en-US" dirty="0"/>
              <a:t>Usually makes formal announcements of decisions already made by </a:t>
            </a:r>
            <a:r>
              <a:rPr lang="en-US" dirty="0" smtClean="0"/>
              <a:t>others.</a:t>
            </a:r>
          </a:p>
          <a:p>
            <a:pPr lvl="0"/>
            <a:r>
              <a:rPr lang="en-US" dirty="0"/>
              <a:t>His Excellency the Right </a:t>
            </a:r>
            <a:r>
              <a:rPr lang="en-US" dirty="0" err="1"/>
              <a:t>Honourable</a:t>
            </a:r>
            <a:r>
              <a:rPr lang="en-US" dirty="0"/>
              <a:t> David </a:t>
            </a:r>
            <a:r>
              <a:rPr lang="en-US" dirty="0" smtClean="0"/>
              <a:t>Johnston was sworn in by Stephen Harper in 2010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01492" y="2010878"/>
            <a:ext cx="275336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968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Head of Government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Head of Government </a:t>
            </a:r>
            <a:r>
              <a:rPr lang="en-US" b="1" dirty="0">
                <a:sym typeface="Wingdings" charset="2"/>
              </a:rPr>
              <a:t></a:t>
            </a:r>
            <a:r>
              <a:rPr lang="en-US" b="1" dirty="0"/>
              <a:t> </a:t>
            </a:r>
            <a:r>
              <a:rPr lang="en-US" dirty="0"/>
              <a:t> in Canada, this is the </a:t>
            </a:r>
            <a:r>
              <a:rPr lang="en-US" u="sng" dirty="0"/>
              <a:t>Prime Minister</a:t>
            </a:r>
            <a:r>
              <a:rPr lang="en-US" dirty="0"/>
              <a:t> – the political leader of the government of </a:t>
            </a:r>
            <a:r>
              <a:rPr lang="en-US" dirty="0" smtClean="0"/>
              <a:t>Canada</a:t>
            </a:r>
          </a:p>
          <a:p>
            <a:r>
              <a:rPr lang="en-US" dirty="0"/>
              <a:t>The Right </a:t>
            </a:r>
            <a:r>
              <a:rPr lang="en-US" dirty="0" err="1"/>
              <a:t>Honourable</a:t>
            </a:r>
            <a:r>
              <a:rPr lang="en-US" dirty="0"/>
              <a:t> Justin </a:t>
            </a:r>
            <a:r>
              <a:rPr lang="en-US" dirty="0" smtClean="0"/>
              <a:t>Trudeau</a:t>
            </a:r>
            <a:r>
              <a:rPr lang="en-US" dirty="0"/>
              <a:t> </a:t>
            </a:r>
            <a:r>
              <a:rPr lang="en-US" dirty="0" smtClean="0"/>
              <a:t>became the 23</a:t>
            </a:r>
            <a:r>
              <a:rPr lang="en-US" baseline="30000" dirty="0" smtClean="0"/>
              <a:t>rd</a:t>
            </a:r>
            <a:r>
              <a:rPr lang="en-US" dirty="0" smtClean="0"/>
              <a:t> Prime Minister of Canada in 2015.</a:t>
            </a:r>
          </a:p>
          <a:p>
            <a:r>
              <a:rPr lang="en-US" dirty="0" smtClean="0"/>
              <a:t>Member of the Liberal Party.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31397" y="2010878"/>
            <a:ext cx="3023455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18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Parliament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Parliament </a:t>
            </a:r>
            <a:r>
              <a:rPr lang="en-US" b="1" dirty="0" smtClean="0">
                <a:sym typeface="Wingdings" charset="2"/>
              </a:rPr>
              <a:t></a:t>
            </a:r>
            <a:r>
              <a:rPr lang="en-US" b="1" dirty="0">
                <a:sym typeface="Wingdings" charset="2"/>
              </a:rPr>
              <a:t> </a:t>
            </a:r>
            <a:r>
              <a:rPr lang="en-US" dirty="0" smtClean="0"/>
              <a:t>the </a:t>
            </a:r>
            <a:r>
              <a:rPr lang="en-US" dirty="0"/>
              <a:t>name given to the group of representatives who govern the country.</a:t>
            </a:r>
          </a:p>
          <a:p>
            <a:r>
              <a:rPr lang="en-US" b="1" dirty="0"/>
              <a:t>Member of Parliament </a:t>
            </a:r>
            <a:r>
              <a:rPr lang="en-US" b="1" dirty="0" smtClean="0">
                <a:sym typeface="Wingdings" charset="2"/>
              </a:rPr>
              <a:t></a:t>
            </a:r>
            <a:r>
              <a:rPr lang="en-US" dirty="0">
                <a:sym typeface="Wingdings" charset="2"/>
              </a:rPr>
              <a:t> </a:t>
            </a:r>
            <a:r>
              <a:rPr lang="en-US" dirty="0" smtClean="0"/>
              <a:t>an </a:t>
            </a:r>
            <a:r>
              <a:rPr lang="en-US" dirty="0"/>
              <a:t>elected official for a </a:t>
            </a:r>
            <a:r>
              <a:rPr lang="en-US" b="1" i="1" dirty="0"/>
              <a:t>riding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an area containing approximately 100 000 people).  Serves a 5 year term</a:t>
            </a:r>
          </a:p>
          <a:p>
            <a:pPr lvl="0"/>
            <a:r>
              <a:rPr lang="en-US" dirty="0"/>
              <a:t>There are 308 MP’s in </a:t>
            </a:r>
            <a:r>
              <a:rPr lang="en-US" dirty="0" smtClean="0"/>
              <a:t>Canada</a:t>
            </a:r>
          </a:p>
          <a:p>
            <a:pPr lvl="0"/>
            <a:r>
              <a:rPr lang="en-US" dirty="0" smtClean="0"/>
              <a:t>Spend </a:t>
            </a:r>
            <a:r>
              <a:rPr lang="en-US" dirty="0"/>
              <a:t>most of their time debating and passing </a:t>
            </a:r>
            <a:r>
              <a:rPr lang="en-US" dirty="0" smtClean="0"/>
              <a:t>legislation (making new laws).</a:t>
            </a:r>
            <a:endParaRPr lang="en-US" dirty="0"/>
          </a:p>
          <a:p>
            <a:pPr lvl="0"/>
            <a:r>
              <a:rPr lang="en-US" dirty="0"/>
              <a:t>Also look after the needs of their constituents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6957" y="2017713"/>
            <a:ext cx="457811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20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house of 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802640" cy="344859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House of Commons </a:t>
            </a:r>
            <a:r>
              <a:rPr lang="en-US" b="1" dirty="0" smtClean="0">
                <a:sym typeface="Wingdings" charset="2"/>
              </a:rPr>
              <a:t></a:t>
            </a:r>
            <a:r>
              <a:rPr lang="en-US" b="1" dirty="0">
                <a:sym typeface="Wingdings" charset="2"/>
              </a:rPr>
              <a:t> </a:t>
            </a:r>
            <a:r>
              <a:rPr lang="en-US" dirty="0" smtClean="0"/>
              <a:t>the </a:t>
            </a:r>
            <a:r>
              <a:rPr lang="en-US" dirty="0"/>
              <a:t>group of all </a:t>
            </a:r>
            <a:r>
              <a:rPr lang="en-US" b="1" i="1" dirty="0"/>
              <a:t>Members of Parliament</a:t>
            </a:r>
            <a:r>
              <a:rPr lang="en-US" dirty="0"/>
              <a:t>, including the Prime Minister and the Cabinet, is called the House of Commons.</a:t>
            </a:r>
          </a:p>
          <a:p>
            <a:pPr lvl="0"/>
            <a:r>
              <a:rPr lang="en-US" dirty="0"/>
              <a:t>No law can become a law in Canada without the House’s </a:t>
            </a:r>
            <a:r>
              <a:rPr lang="en-US" dirty="0" smtClean="0"/>
              <a:t>approval.</a:t>
            </a:r>
            <a:endParaRPr lang="en-US" dirty="0"/>
          </a:p>
          <a:p>
            <a:pPr lvl="0"/>
            <a:r>
              <a:rPr lang="en-US" dirty="0"/>
              <a:t>No $ can be spent by government without the House’s </a:t>
            </a:r>
            <a:r>
              <a:rPr lang="en-US" dirty="0" smtClean="0"/>
              <a:t>approval.</a:t>
            </a:r>
            <a:endParaRPr lang="en-US" dirty="0"/>
          </a:p>
          <a:p>
            <a:pPr lvl="0"/>
            <a:r>
              <a:rPr lang="en-US" dirty="0"/>
              <a:t>Initiates and carries out the law making </a:t>
            </a:r>
            <a:r>
              <a:rPr lang="en-US" dirty="0" smtClean="0"/>
              <a:t>process.</a:t>
            </a:r>
          </a:p>
          <a:p>
            <a:pPr lvl="0"/>
            <a:r>
              <a:rPr lang="en-US" dirty="0" smtClean="0"/>
              <a:t>If a major bill introduced by the Cabinet does not pass, Government must resign.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9827" y="2119196"/>
            <a:ext cx="4645025" cy="30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49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Senate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Senate </a:t>
            </a:r>
            <a:r>
              <a:rPr lang="en-US" b="1" dirty="0" smtClean="0">
                <a:sym typeface="Wingdings"/>
              </a:rPr>
              <a:t> </a:t>
            </a:r>
            <a:r>
              <a:rPr lang="en-US" dirty="0" smtClean="0"/>
              <a:t>not </a:t>
            </a:r>
            <a:r>
              <a:rPr lang="en-US" dirty="0"/>
              <a:t>an elected body, these 105 men and women are appointed by the Governor General, but only on recommendation of the Prime </a:t>
            </a:r>
            <a:r>
              <a:rPr lang="en-US" dirty="0" smtClean="0"/>
              <a:t>Minister.</a:t>
            </a:r>
            <a:endParaRPr lang="en-US" dirty="0"/>
          </a:p>
          <a:p>
            <a:pPr lvl="0"/>
            <a:r>
              <a:rPr lang="en-US" dirty="0"/>
              <a:t>Includes business people, journalists, lawyers, teachers, etc.</a:t>
            </a:r>
          </a:p>
          <a:p>
            <a:pPr lvl="0"/>
            <a:r>
              <a:rPr lang="en-US" dirty="0"/>
              <a:t>“reward” for service to the </a:t>
            </a:r>
            <a:r>
              <a:rPr lang="en-US" dirty="0" smtClean="0"/>
              <a:t>community.</a:t>
            </a:r>
            <a:endParaRPr lang="en-US" dirty="0"/>
          </a:p>
          <a:p>
            <a:pPr lvl="0"/>
            <a:r>
              <a:rPr lang="en-US" dirty="0"/>
              <a:t>Must be at least 30 years old, and can hold until age </a:t>
            </a:r>
            <a:r>
              <a:rPr lang="en-US" dirty="0" smtClean="0"/>
              <a:t>75.</a:t>
            </a:r>
            <a:endParaRPr lang="en-US" dirty="0"/>
          </a:p>
          <a:p>
            <a:pPr lvl="0"/>
            <a:r>
              <a:rPr lang="en-US" dirty="0"/>
              <a:t>Primary function is to investigate bills passed by the </a:t>
            </a:r>
            <a:r>
              <a:rPr lang="en-US" dirty="0" smtClean="0"/>
              <a:t>House.</a:t>
            </a:r>
            <a:endParaRPr lang="en-US" dirty="0"/>
          </a:p>
          <a:p>
            <a:pPr lvl="0"/>
            <a:r>
              <a:rPr lang="en-US" dirty="0"/>
              <a:t>Bills become law when Senate passes them after they have been passed by the </a:t>
            </a:r>
            <a:r>
              <a:rPr lang="en-US" dirty="0" smtClean="0"/>
              <a:t>House.</a:t>
            </a:r>
            <a:endParaRPr lang="en-US" dirty="0"/>
          </a:p>
          <a:p>
            <a:pPr lvl="0"/>
            <a:r>
              <a:rPr lang="en-US" dirty="0"/>
              <a:t>It is very rare for the Senate to refuse a bill from the </a:t>
            </a:r>
            <a:r>
              <a:rPr lang="en-US" dirty="0" smtClean="0"/>
              <a:t>House.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3500" y="2190221"/>
            <a:ext cx="4645025" cy="309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21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Executive Branch of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Executive Branch </a:t>
            </a:r>
            <a:r>
              <a:rPr lang="en-US" b="1" dirty="0">
                <a:sym typeface="Wingdings" charset="2"/>
              </a:rPr>
              <a:t></a:t>
            </a:r>
            <a:r>
              <a:rPr lang="en-US" b="1" dirty="0"/>
              <a:t>	</a:t>
            </a:r>
            <a:r>
              <a:rPr lang="en-US" dirty="0"/>
              <a:t>consists of the Governor General, Prime Minister and his/her </a:t>
            </a:r>
            <a:r>
              <a:rPr lang="en-US" dirty="0" smtClean="0"/>
              <a:t>Cabinet.</a:t>
            </a:r>
            <a:endParaRPr lang="en-US" dirty="0"/>
          </a:p>
          <a:p>
            <a:pPr lvl="0"/>
            <a:r>
              <a:rPr lang="en-US" dirty="0"/>
              <a:t>Function is to make and apply government </a:t>
            </a:r>
            <a:r>
              <a:rPr lang="en-US" dirty="0" smtClean="0"/>
              <a:t>decisions.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17420" y="2017713"/>
            <a:ext cx="4037184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81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Legislative Branch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Legislative Branch </a:t>
            </a:r>
            <a:r>
              <a:rPr lang="en-US" b="1" dirty="0">
                <a:sym typeface="Wingdings" charset="2"/>
              </a:rPr>
              <a:t></a:t>
            </a:r>
            <a:r>
              <a:rPr lang="en-US" b="1" dirty="0"/>
              <a:t>	</a:t>
            </a:r>
            <a:r>
              <a:rPr lang="en-US" dirty="0"/>
              <a:t>consists of the House of Commons, the Senate and the Governor General</a:t>
            </a:r>
          </a:p>
          <a:p>
            <a:pPr lvl="0"/>
            <a:r>
              <a:rPr lang="en-US" dirty="0"/>
              <a:t>P</a:t>
            </a:r>
            <a:r>
              <a:rPr lang="en-US" dirty="0" smtClean="0"/>
              <a:t>rimary </a:t>
            </a:r>
            <a:r>
              <a:rPr lang="en-US" dirty="0"/>
              <a:t>function is to make and amend laws</a:t>
            </a:r>
          </a:p>
          <a:p>
            <a:pPr lvl="0"/>
            <a:r>
              <a:rPr lang="en-US" dirty="0"/>
              <a:t>Major task is to determine how the government will spend its money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17420" y="2017713"/>
            <a:ext cx="4037184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81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140</TotalTime>
  <Words>543</Words>
  <Application>Microsoft Macintosh PowerPoint</Application>
  <PresentationFormat>Widescreen</PresentationFormat>
  <Paragraphs>54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Gill Sans MT</vt:lpstr>
      <vt:lpstr>Wingdings</vt:lpstr>
      <vt:lpstr>Arial</vt:lpstr>
      <vt:lpstr>Gallery</vt:lpstr>
      <vt:lpstr>The Federal Government of Canada</vt:lpstr>
      <vt:lpstr>The Function of Government</vt:lpstr>
      <vt:lpstr>The Governor General</vt:lpstr>
      <vt:lpstr>The Head of Government</vt:lpstr>
      <vt:lpstr>Parliament </vt:lpstr>
      <vt:lpstr>The house of commons</vt:lpstr>
      <vt:lpstr>The Senate</vt:lpstr>
      <vt:lpstr>The Executive Branch of Government</vt:lpstr>
      <vt:lpstr>The Legislative Branch</vt:lpstr>
      <vt:lpstr>The Judicial Branch</vt:lpstr>
      <vt:lpstr>The Cabinet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Federal Government of Canada</dc:title>
  <dc:creator>Microsoft Office User</dc:creator>
  <cp:lastModifiedBy>Microsoft Office User</cp:lastModifiedBy>
  <cp:revision>14</cp:revision>
  <dcterms:created xsi:type="dcterms:W3CDTF">2016-09-21T01:41:13Z</dcterms:created>
  <dcterms:modified xsi:type="dcterms:W3CDTF">2016-09-21T04:02:05Z</dcterms:modified>
</cp:coreProperties>
</file>